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1" r:id="rId8"/>
    <p:sldId id="262" r:id="rId9"/>
    <p:sldId id="268" r:id="rId10"/>
    <p:sldId id="265" r:id="rId11"/>
    <p:sldId id="263" r:id="rId12"/>
    <p:sldId id="264" r:id="rId13"/>
    <p:sldId id="267" r:id="rId14"/>
    <p:sldId id="271" r:id="rId15"/>
    <p:sldId id="272" r:id="rId16"/>
    <p:sldId id="273" r:id="rId17"/>
    <p:sldId id="274" r:id="rId18"/>
    <p:sldId id="270" r:id="rId19"/>
    <p:sldId id="269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Office_Excel1.xlsx"/><Relationship Id="rId2" Type="http://schemas.openxmlformats.org/officeDocument/2006/relationships/image" Target="../media/image47.jpeg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3066753833619521"/>
          <c:y val="0.21220441913615828"/>
          <c:w val="0.80036949915817224"/>
          <c:h val="0.4633965113368330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н.д</c:v>
                </c:pt>
              </c:strCache>
            </c:strRef>
          </c:tx>
          <c:cat>
            <c:strRef>
              <c:f>Лист1!$A$2:$A$15</c:f>
              <c:strCache>
                <c:ptCount val="14"/>
                <c:pt idx="0">
                  <c:v>представление о себе и ближ.окр</c:v>
                </c:pt>
                <c:pt idx="1">
                  <c:v>понимание словесной инструкции</c:v>
                </c:pt>
                <c:pt idx="2">
                  <c:v>Восприятия величина,цвет ,форма</c:v>
                </c:pt>
                <c:pt idx="3">
                  <c:v>Пространственные представления</c:v>
                </c:pt>
                <c:pt idx="4">
                  <c:v>Временные представления</c:v>
                </c:pt>
                <c:pt idx="5">
                  <c:v>Память(слуховая,зрительная)</c:v>
                </c:pt>
                <c:pt idx="6">
                  <c:v>Мышление</c:v>
                </c:pt>
                <c:pt idx="7">
                  <c:v>Внимание</c:v>
                </c:pt>
                <c:pt idx="8">
                  <c:v>Мелкая моторика</c:v>
                </c:pt>
                <c:pt idx="9">
                  <c:v>Речь,фонематический слух</c:v>
                </c:pt>
                <c:pt idx="10">
                  <c:v>Словарь</c:v>
                </c:pt>
                <c:pt idx="11">
                  <c:v>Связная  речь</c:v>
                </c:pt>
                <c:pt idx="12">
                  <c:v>РЭМП</c:v>
                </c:pt>
                <c:pt idx="13">
                  <c:v>Конструктивный праксис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1</c:v>
                </c:pt>
                <c:pt idx="1">
                  <c:v>1</c:v>
                </c:pt>
                <c:pt idx="2">
                  <c:v>0.30000000000000032</c:v>
                </c:pt>
                <c:pt idx="3">
                  <c:v>0.30000000000000032</c:v>
                </c:pt>
                <c:pt idx="4">
                  <c:v>0.30000000000000032</c:v>
                </c:pt>
                <c:pt idx="5">
                  <c:v>0.30000000000000032</c:v>
                </c:pt>
                <c:pt idx="6">
                  <c:v>0.8</c:v>
                </c:pt>
                <c:pt idx="7">
                  <c:v>0.30000000000000032</c:v>
                </c:pt>
                <c:pt idx="8">
                  <c:v>1</c:v>
                </c:pt>
                <c:pt idx="9">
                  <c:v>0.30000000000000032</c:v>
                </c:pt>
                <c:pt idx="10">
                  <c:v>0.2</c:v>
                </c:pt>
                <c:pt idx="11">
                  <c:v>0.2</c:v>
                </c:pt>
                <c:pt idx="12">
                  <c:v>0.30000000000000032</c:v>
                </c:pt>
                <c:pt idx="13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п.д</c:v>
                </c:pt>
              </c:strCache>
            </c:strRef>
          </c:tx>
          <c:cat>
            <c:strRef>
              <c:f>Лист1!$A$2:$A$15</c:f>
              <c:strCache>
                <c:ptCount val="14"/>
                <c:pt idx="0">
                  <c:v>представление о себе и ближ.окр</c:v>
                </c:pt>
                <c:pt idx="1">
                  <c:v>понимание словесной инструкции</c:v>
                </c:pt>
                <c:pt idx="2">
                  <c:v>Восприятия величина,цвет ,форма</c:v>
                </c:pt>
                <c:pt idx="3">
                  <c:v>Пространственные представления</c:v>
                </c:pt>
                <c:pt idx="4">
                  <c:v>Временные представления</c:v>
                </c:pt>
                <c:pt idx="5">
                  <c:v>Память(слуховая,зрительная)</c:v>
                </c:pt>
                <c:pt idx="6">
                  <c:v>Мышление</c:v>
                </c:pt>
                <c:pt idx="7">
                  <c:v>Внимание</c:v>
                </c:pt>
                <c:pt idx="8">
                  <c:v>Мелкая моторика</c:v>
                </c:pt>
                <c:pt idx="9">
                  <c:v>Речь,фонематический слух</c:v>
                </c:pt>
                <c:pt idx="10">
                  <c:v>Словарь</c:v>
                </c:pt>
                <c:pt idx="11">
                  <c:v>Связная  речь</c:v>
                </c:pt>
                <c:pt idx="12">
                  <c:v>РЭМП</c:v>
                </c:pt>
                <c:pt idx="13">
                  <c:v>Конструктивный праксис</c:v>
                </c:pt>
              </c:strCache>
            </c:strRef>
          </c:cat>
          <c:val>
            <c:numRef>
              <c:f>Лист1!$C$2:$C$15</c:f>
              <c:numCache>
                <c:formatCode>General</c:formatCode>
                <c:ptCount val="14"/>
                <c:pt idx="0" formatCode="d\-mmm">
                  <c:v>1.8</c:v>
                </c:pt>
                <c:pt idx="1">
                  <c:v>1.7000000000000008</c:v>
                </c:pt>
                <c:pt idx="2">
                  <c:v>0.8</c:v>
                </c:pt>
                <c:pt idx="3">
                  <c:v>0.8</c:v>
                </c:pt>
                <c:pt idx="4">
                  <c:v>0.60000000000000064</c:v>
                </c:pt>
                <c:pt idx="5">
                  <c:v>0.60000000000000064</c:v>
                </c:pt>
                <c:pt idx="6">
                  <c:v>1.5</c:v>
                </c:pt>
                <c:pt idx="7">
                  <c:v>0.8</c:v>
                </c:pt>
                <c:pt idx="8" formatCode="d\-mmm">
                  <c:v>1.6</c:v>
                </c:pt>
                <c:pt idx="9">
                  <c:v>0.60000000000000064</c:v>
                </c:pt>
                <c:pt idx="10">
                  <c:v>0.5</c:v>
                </c:pt>
                <c:pt idx="11">
                  <c:v>0.4</c:v>
                </c:pt>
                <c:pt idx="12">
                  <c:v>0.70000000000000062</c:v>
                </c:pt>
                <c:pt idx="13">
                  <c:v>1.6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и.д</c:v>
                </c:pt>
              </c:strCache>
            </c:strRef>
          </c:tx>
          <c:cat>
            <c:strRef>
              <c:f>Лист1!$A$2:$A$15</c:f>
              <c:strCache>
                <c:ptCount val="14"/>
                <c:pt idx="0">
                  <c:v>представление о себе и ближ.окр</c:v>
                </c:pt>
                <c:pt idx="1">
                  <c:v>понимание словесной инструкции</c:v>
                </c:pt>
                <c:pt idx="2">
                  <c:v>Восприятия величина,цвет ,форма</c:v>
                </c:pt>
                <c:pt idx="3">
                  <c:v>Пространственные представления</c:v>
                </c:pt>
                <c:pt idx="4">
                  <c:v>Временные представления</c:v>
                </c:pt>
                <c:pt idx="5">
                  <c:v>Память(слуховая,зрительная)</c:v>
                </c:pt>
                <c:pt idx="6">
                  <c:v>Мышление</c:v>
                </c:pt>
                <c:pt idx="7">
                  <c:v>Внимание</c:v>
                </c:pt>
                <c:pt idx="8">
                  <c:v>Мелкая моторика</c:v>
                </c:pt>
                <c:pt idx="9">
                  <c:v>Речь,фонематический слух</c:v>
                </c:pt>
                <c:pt idx="10">
                  <c:v>Словарь</c:v>
                </c:pt>
                <c:pt idx="11">
                  <c:v>Связная  речь</c:v>
                </c:pt>
                <c:pt idx="12">
                  <c:v>РЭМП</c:v>
                </c:pt>
                <c:pt idx="13">
                  <c:v>Конструктивный праксис</c:v>
                </c:pt>
              </c:strCache>
            </c:strRef>
          </c:cat>
          <c:val>
            <c:numRef>
              <c:f>Лист1!$D$2:$D$15</c:f>
              <c:numCache>
                <c:formatCode>General</c:formatCode>
                <c:ptCount val="14"/>
                <c:pt idx="0">
                  <c:v>2</c:v>
                </c:pt>
                <c:pt idx="1">
                  <c:v>2</c:v>
                </c:pt>
                <c:pt idx="2">
                  <c:v>1.7000000000000008</c:v>
                </c:pt>
                <c:pt idx="3">
                  <c:v>1.9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  <c:pt idx="7">
                  <c:v>1.5</c:v>
                </c:pt>
                <c:pt idx="8">
                  <c:v>2.2000000000000002</c:v>
                </c:pt>
                <c:pt idx="9">
                  <c:v>1</c:v>
                </c:pt>
                <c:pt idx="10">
                  <c:v>1</c:v>
                </c:pt>
                <c:pt idx="11">
                  <c:v>0.60000000000000064</c:v>
                </c:pt>
                <c:pt idx="12">
                  <c:v>1.2</c:v>
                </c:pt>
                <c:pt idx="13">
                  <c:v>2</c:v>
                </c:pt>
              </c:numCache>
            </c:numRef>
          </c:val>
        </c:ser>
        <c:axId val="99625216"/>
        <c:axId val="99643392"/>
      </c:barChart>
      <c:catAx>
        <c:axId val="99625216"/>
        <c:scaling>
          <c:orientation val="minMax"/>
        </c:scaling>
        <c:axPos val="b"/>
        <c:tickLblPos val="nextTo"/>
        <c:crossAx val="99643392"/>
        <c:crosses val="autoZero"/>
        <c:auto val="1"/>
        <c:lblAlgn val="ctr"/>
        <c:lblOffset val="100"/>
      </c:catAx>
      <c:valAx>
        <c:axId val="99643392"/>
        <c:scaling>
          <c:orientation val="minMax"/>
        </c:scaling>
        <c:axPos val="l"/>
        <c:majorGridlines/>
        <c:numFmt formatCode="General" sourceLinked="1"/>
        <c:tickLblPos val="nextTo"/>
        <c:crossAx val="99625216"/>
        <c:crosses val="autoZero"/>
        <c:crossBetween val="between"/>
      </c:valAx>
      <c:spPr>
        <a:blipFill dpi="0" rotWithShape="1">
          <a:blip xmlns:r="http://schemas.openxmlformats.org/officeDocument/2006/relationships" r:embed="rId2">
            <a:alphaModFix amt="65000"/>
          </a:blip>
          <a:srcRect/>
          <a:tile tx="0" ty="0" sx="100000" sy="100000" flip="none" algn="tl"/>
        </a:blipFill>
      </c:spPr>
    </c:plotArea>
    <c:legend>
      <c:legendPos val="r"/>
      <c:layout>
        <c:manualLayout>
          <c:xMode val="edge"/>
          <c:yMode val="edge"/>
          <c:x val="0.92234194409909365"/>
          <c:y val="0.8407631999809636"/>
          <c:w val="5.5728231339503803E-2"/>
          <c:h val="0.11709203573814028"/>
        </c:manualLayout>
      </c:layout>
    </c:legend>
    <c:plotVisOnly val="1"/>
    <c:dispBlanksAs val="gap"/>
  </c:chart>
  <c:externalData r:id="rId3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A109B-EC0A-4A42-87B7-7649AC101EA1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2A638-A7C4-4C2E-B3CA-598952526A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A109B-EC0A-4A42-87B7-7649AC101EA1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2A638-A7C4-4C2E-B3CA-598952526A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A109B-EC0A-4A42-87B7-7649AC101EA1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2A638-A7C4-4C2E-B3CA-598952526A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A109B-EC0A-4A42-87B7-7649AC101EA1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2A638-A7C4-4C2E-B3CA-598952526A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A109B-EC0A-4A42-87B7-7649AC101EA1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2A638-A7C4-4C2E-B3CA-598952526A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A109B-EC0A-4A42-87B7-7649AC101EA1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2A638-A7C4-4C2E-B3CA-598952526A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A109B-EC0A-4A42-87B7-7649AC101EA1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2A638-A7C4-4C2E-B3CA-598952526A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A109B-EC0A-4A42-87B7-7649AC101EA1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2A638-A7C4-4C2E-B3CA-598952526A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A109B-EC0A-4A42-87B7-7649AC101EA1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2A638-A7C4-4C2E-B3CA-598952526A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A109B-EC0A-4A42-87B7-7649AC101EA1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2A638-A7C4-4C2E-B3CA-598952526A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A109B-EC0A-4A42-87B7-7649AC101EA1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9E2A638-A7C4-4C2E-B3CA-598952526A1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C6A109B-EC0A-4A42-87B7-7649AC101EA1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9E2A638-A7C4-4C2E-B3CA-598952526A16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1680" y="1412776"/>
            <a:ext cx="6692280" cy="38990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194124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Центр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психолого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- педагогического сопровождения</a:t>
            </a:r>
            <a:b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«Хрустальна радуга» </a:t>
            </a:r>
            <a:b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2022-2023 год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Picture 2" descr="C:\Users\User\Downloads\бане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8840"/>
            <a:ext cx="3131840" cy="4869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:\Users\User\Downloads\фотки кц\Collage_20230419_1242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988840"/>
            <a:ext cx="5940152" cy="48691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СУ-ДЖОК ТЕРАПИЯ</a:t>
            </a:r>
            <a:endParaRPr lang="ru-RU" dirty="0"/>
          </a:p>
        </p:txBody>
      </p:sp>
      <p:pic>
        <p:nvPicPr>
          <p:cNvPr id="9219" name="Picture 3" descr="C:\Users\User\Desktop\кц фото\апрель\Collage_20230419_124222.jpg"/>
          <p:cNvPicPr>
            <a:picLocks noChangeAspect="1" noChangeArrowheads="1"/>
          </p:cNvPicPr>
          <p:nvPr/>
        </p:nvPicPr>
        <p:blipFill>
          <a:blip r:embed="rId2" cstate="print"/>
          <a:srcRect l="66537" t="10101" b="17450"/>
          <a:stretch>
            <a:fillRect/>
          </a:stretch>
        </p:blipFill>
        <p:spPr bwMode="auto">
          <a:xfrm>
            <a:off x="6084168" y="1772816"/>
            <a:ext cx="3059832" cy="5085184"/>
          </a:xfrm>
          <a:prstGeom prst="rect">
            <a:avLst/>
          </a:prstGeom>
          <a:noFill/>
        </p:spPr>
      </p:pic>
      <p:pic>
        <p:nvPicPr>
          <p:cNvPr id="9220" name="Picture 4" descr="C:\Users\User\Desktop\кц фото\апрель\Collage_20230419_123853.jpg"/>
          <p:cNvPicPr>
            <a:picLocks noChangeAspect="1" noChangeArrowheads="1"/>
          </p:cNvPicPr>
          <p:nvPr/>
        </p:nvPicPr>
        <p:blipFill>
          <a:blip r:embed="rId3" cstate="print"/>
          <a:srcRect l="66800" t="67146" r="2805" b="4475"/>
          <a:stretch>
            <a:fillRect/>
          </a:stretch>
        </p:blipFill>
        <p:spPr bwMode="auto">
          <a:xfrm>
            <a:off x="2843808" y="1844824"/>
            <a:ext cx="3384376" cy="5013176"/>
          </a:xfrm>
          <a:prstGeom prst="rect">
            <a:avLst/>
          </a:prstGeom>
          <a:noFill/>
        </p:spPr>
      </p:pic>
      <p:pic>
        <p:nvPicPr>
          <p:cNvPr id="1027" name="Picture 3" descr="C:\Users\User\Desktop\кц фото\Collage_20230419_12403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r="49976" b="26178"/>
          <a:stretch>
            <a:fillRect/>
          </a:stretch>
        </p:blipFill>
        <p:spPr bwMode="auto">
          <a:xfrm>
            <a:off x="0" y="1700808"/>
            <a:ext cx="2843808" cy="5157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кц фото\апрель\Collage_20230419_1241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4860032" cy="5445224"/>
          </a:xfrm>
          <a:prstGeom prst="rect">
            <a:avLst/>
          </a:prstGeom>
          <a:noFill/>
        </p:spPr>
      </p:pic>
      <p:pic>
        <p:nvPicPr>
          <p:cNvPr id="7171" name="Picture 3" descr="C:\Users\User\Desktop\кц фото\апрель\Collage_20230419_123810.jpg"/>
          <p:cNvPicPr>
            <a:picLocks noChangeAspect="1" noChangeArrowheads="1"/>
          </p:cNvPicPr>
          <p:nvPr/>
        </p:nvPicPr>
        <p:blipFill>
          <a:blip r:embed="rId3" cstate="print"/>
          <a:srcRect l="11510" t="49980" r="2401"/>
          <a:stretch>
            <a:fillRect/>
          </a:stretch>
        </p:blipFill>
        <p:spPr bwMode="auto">
          <a:xfrm>
            <a:off x="4716016" y="1484784"/>
            <a:ext cx="4427984" cy="537321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9512" y="476672"/>
            <a:ext cx="87246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Адаптивная физкультура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User\Desktop\кц фото\апрель\Collage_20230419_1238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54055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Учимся играя и развиваясь!</a:t>
            </a:r>
            <a:endParaRPr lang="ru-RU" sz="6000" dirty="0"/>
          </a:p>
        </p:txBody>
      </p:sp>
      <p:pic>
        <p:nvPicPr>
          <p:cNvPr id="11266" name="Picture 2" descr="C:\Users\User\Downloads\фотки кц\IMG_20221118_1031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0848"/>
            <a:ext cx="3292078" cy="4797152"/>
          </a:xfrm>
          <a:prstGeom prst="rect">
            <a:avLst/>
          </a:prstGeom>
          <a:noFill/>
        </p:spPr>
      </p:pic>
      <p:pic>
        <p:nvPicPr>
          <p:cNvPr id="11267" name="Picture 3" descr="C:\Users\User\Downloads\арсал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0142" y="2060848"/>
            <a:ext cx="3543858" cy="4797152"/>
          </a:xfrm>
          <a:prstGeom prst="rect">
            <a:avLst/>
          </a:prstGeom>
          <a:noFill/>
        </p:spPr>
      </p:pic>
      <p:pic>
        <p:nvPicPr>
          <p:cNvPr id="11268" name="Picture 4" descr="C:\Users\User\Desktop\кц фото\Collage_20230419_124549.jpg"/>
          <p:cNvPicPr>
            <a:picLocks noChangeAspect="1" noChangeArrowheads="1"/>
          </p:cNvPicPr>
          <p:nvPr/>
        </p:nvPicPr>
        <p:blipFill>
          <a:blip r:embed="rId4" cstate="print"/>
          <a:srcRect l="1001" t="32150" r="53906" b="33097"/>
          <a:stretch>
            <a:fillRect/>
          </a:stretch>
        </p:blipFill>
        <p:spPr bwMode="auto">
          <a:xfrm>
            <a:off x="3275856" y="2060848"/>
            <a:ext cx="2592288" cy="4797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ownloads\вов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0000" t="5901" r="1168" b="5901"/>
          <a:stretch>
            <a:fillRect/>
          </a:stretch>
        </p:blipFill>
        <p:spPr bwMode="auto">
          <a:xfrm>
            <a:off x="5796136" y="0"/>
            <a:ext cx="3347864" cy="3501008"/>
          </a:xfrm>
          <a:prstGeom prst="rect">
            <a:avLst/>
          </a:prstGeom>
          <a:noFill/>
        </p:spPr>
      </p:pic>
      <p:pic>
        <p:nvPicPr>
          <p:cNvPr id="4098" name="Picture 2" descr="C:\Users\User\Desktop\кц фото\Collage_20240205_111221.jpg"/>
          <p:cNvPicPr>
            <a:picLocks noChangeAspect="1" noChangeArrowheads="1"/>
          </p:cNvPicPr>
          <p:nvPr/>
        </p:nvPicPr>
        <p:blipFill>
          <a:blip r:embed="rId3" cstate="print"/>
          <a:srcRect r="1311" b="50000"/>
          <a:stretch>
            <a:fillRect/>
          </a:stretch>
        </p:blipFill>
        <p:spPr bwMode="auto">
          <a:xfrm>
            <a:off x="0" y="0"/>
            <a:ext cx="5868144" cy="3429000"/>
          </a:xfrm>
          <a:prstGeom prst="rect">
            <a:avLst/>
          </a:prstGeom>
          <a:noFill/>
        </p:spPr>
      </p:pic>
      <p:pic>
        <p:nvPicPr>
          <p:cNvPr id="4099" name="Picture 3" descr="C:\Users\User\Desktop\кц фото\IMG-9c4f2c30b0f57a3a6fdb0c9467cde401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56992"/>
            <a:ext cx="5143500" cy="3501008"/>
          </a:xfrm>
          <a:prstGeom prst="rect">
            <a:avLst/>
          </a:prstGeom>
          <a:noFill/>
        </p:spPr>
      </p:pic>
      <p:pic>
        <p:nvPicPr>
          <p:cNvPr id="4100" name="Picture 4" descr="C:\Users\User\Desktop\кц фото\Collage_20240205_111118.jpg"/>
          <p:cNvPicPr>
            <a:picLocks noChangeAspect="1" noChangeArrowheads="1"/>
          </p:cNvPicPr>
          <p:nvPr/>
        </p:nvPicPr>
        <p:blipFill>
          <a:blip r:embed="rId5" cstate="print"/>
          <a:srcRect r="1001" b="50000"/>
          <a:stretch>
            <a:fillRect/>
          </a:stretch>
        </p:blipFill>
        <p:spPr bwMode="auto">
          <a:xfrm>
            <a:off x="4051970" y="3429000"/>
            <a:ext cx="5092030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кц фото\Collage_20240205_1110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0"/>
            <a:ext cx="4067944" cy="4389437"/>
          </a:xfrm>
          <a:prstGeom prst="rect">
            <a:avLst/>
          </a:prstGeom>
          <a:noFill/>
        </p:spPr>
      </p:pic>
      <p:pic>
        <p:nvPicPr>
          <p:cNvPr id="5123" name="Picture 3" descr="C:\Users\User\Desktop\кц фото\Collage_20240205_1105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pic>
        <p:nvPicPr>
          <p:cNvPr id="5125" name="Picture 5" descr="C:\Users\User\Desktop\кц фото\IMG-a0672641bc715788765183ecb3924c48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6066" y="4077072"/>
            <a:ext cx="4227934" cy="27809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esktop\кц фото\Collage_20240205_1104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0"/>
            <a:ext cx="4067944" cy="6858000"/>
          </a:xfrm>
          <a:prstGeom prst="rect">
            <a:avLst/>
          </a:prstGeom>
          <a:noFill/>
        </p:spPr>
      </p:pic>
      <p:pic>
        <p:nvPicPr>
          <p:cNvPr id="6147" name="Picture 3" descr="C:\Users\User\Desktop\кц фото\Collage_20240205_1104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 descr="https://bur-5-khr.tvoysadik.ru/upload/tsbur_5_khr_new/images/big/f4/0a/f40a342fda49d2b9ebbfe5f9d461d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2708920"/>
            <a:ext cx="4644008" cy="4149080"/>
          </a:xfrm>
          <a:prstGeom prst="rect">
            <a:avLst/>
          </a:prstGeom>
          <a:noFill/>
        </p:spPr>
      </p:pic>
      <p:pic>
        <p:nvPicPr>
          <p:cNvPr id="7180" name="Picture 12" descr="https://bur-5-khr.tvoysadik.ru/upload/tsbur_5_khr_new/images/big/91/89/918935ae5b7be2e6e1e6fca313c3daf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83768"/>
            <a:ext cx="4572000" cy="4174232"/>
          </a:xfrm>
          <a:prstGeom prst="rect">
            <a:avLst/>
          </a:prstGeom>
          <a:noFill/>
        </p:spPr>
      </p:pic>
      <p:pic>
        <p:nvPicPr>
          <p:cNvPr id="12" name="Picture 6" descr="https://bur-5-khr.tvoysadik.ru/upload/tsbur_5_khr_new/images/big/a9/95/a99561292c4b8d55a08dbff80b3e707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771800" cy="2708920"/>
          </a:xfrm>
          <a:prstGeom prst="rect">
            <a:avLst/>
          </a:prstGeom>
          <a:noFill/>
        </p:spPr>
      </p:pic>
      <p:pic>
        <p:nvPicPr>
          <p:cNvPr id="13" name="Picture 8" descr="https://bur-5-khr.tvoysadik.ru/upload/tsbur_5_khr_new/images/big/05/00/05007847655ff5ef69304f15fe8e6494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1922" y="1"/>
            <a:ext cx="3292078" cy="2708920"/>
          </a:xfrm>
          <a:prstGeom prst="rect">
            <a:avLst/>
          </a:prstGeom>
          <a:noFill/>
        </p:spPr>
      </p:pic>
      <p:pic>
        <p:nvPicPr>
          <p:cNvPr id="7182" name="Picture 14" descr="https://bur-5-khr.tvoysadik.ru/upload/tsbur_5_khr_new/images/big/76/e1/76e1bfb2eb0e15ee6de8f24a1f7f877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0"/>
            <a:ext cx="3130420" cy="2808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67544" y="1124744"/>
          <a:ext cx="8496944" cy="5733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406037" y="798535"/>
            <a:ext cx="633192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РЕЗУЛЬТАТЫ ИТОГОВОЙ ДИАГНОСТИКИ</a:t>
            </a:r>
            <a:br>
              <a:rPr kumimoji="0" lang="ru-RU" sz="2800" b="1" i="0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1" i="0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ОТ 0-3 БАЛЛОВ</a:t>
            </a:r>
            <a:endParaRPr kumimoji="0" lang="ru-RU" sz="2800" b="1" i="0" u="none" strike="noStrike" normalizeH="0" baseline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052736"/>
            <a:ext cx="8147248" cy="527186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59" y="2967335"/>
            <a:ext cx="806489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Спасибо за внимание!</a:t>
            </a: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100" dirty="0" smtClean="0"/>
              <a:t>При проведении занятий использовались различные технологии и методы, такие как: АВА терапия и</a:t>
            </a:r>
            <a:r>
              <a:rPr lang="ru-RU" dirty="0" smtClean="0"/>
              <a:t> </a:t>
            </a:r>
            <a:r>
              <a:rPr lang="en-US" sz="3100" dirty="0" smtClean="0"/>
              <a:t>TEACCH (</a:t>
            </a:r>
            <a:r>
              <a:rPr lang="ru-RU" sz="3100" dirty="0" err="1" smtClean="0"/>
              <a:t>Тич</a:t>
            </a:r>
            <a:r>
              <a:rPr lang="ru-RU" sz="3100" dirty="0" smtClean="0"/>
              <a:t>)</a:t>
            </a:r>
            <a:endParaRPr lang="ru-RU" sz="3100" dirty="0"/>
          </a:p>
        </p:txBody>
      </p:sp>
      <p:pic>
        <p:nvPicPr>
          <p:cNvPr id="1026" name="Picture 2" descr="C:\Users\User\Downloads\фотки кц\IMG-561b1c287ede06f7425b010d76a84c9d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36912"/>
            <a:ext cx="2483768" cy="4221088"/>
          </a:xfrm>
          <a:prstGeom prst="rect">
            <a:avLst/>
          </a:prstGeom>
          <a:noFill/>
        </p:spPr>
      </p:pic>
      <p:pic>
        <p:nvPicPr>
          <p:cNvPr id="5" name="Рисунок 4" descr="C:\Users\User\Downloads\фотки кц\Collage_20230419_124325.jpg"/>
          <p:cNvPicPr/>
          <p:nvPr/>
        </p:nvPicPr>
        <p:blipFill>
          <a:blip r:embed="rId3" cstate="print"/>
          <a:srcRect l="66863" t="49665" r="1882" b="2249"/>
          <a:stretch>
            <a:fillRect/>
          </a:stretch>
        </p:blipFill>
        <p:spPr bwMode="auto">
          <a:xfrm>
            <a:off x="4967536" y="2636912"/>
            <a:ext cx="4176464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0" y="1916832"/>
            <a:ext cx="2483768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Упражнение «Красивые ручки»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83768" y="1916832"/>
            <a:ext cx="6660232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Иммитация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И упражнение «Сделай так!» </a:t>
            </a:r>
            <a:endParaRPr lang="ru-RU" dirty="0"/>
          </a:p>
        </p:txBody>
      </p:sp>
      <p:pic>
        <p:nvPicPr>
          <p:cNvPr id="1028" name="Picture 4" descr="C:\Users\User\Desktop\кц фото\IMG-9ba2c088fe0b3385bf823659999b33a8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2636912"/>
            <a:ext cx="3168352" cy="4221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Визуальное расписание</a:t>
            </a:r>
            <a:endParaRPr lang="ru-RU" dirty="0"/>
          </a:p>
        </p:txBody>
      </p:sp>
      <p:pic>
        <p:nvPicPr>
          <p:cNvPr id="2050" name="Picture 2" descr="C:\Users\User\Downloads\IMG_20230526_110709_edit_301179517037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0849"/>
            <a:ext cx="9144000" cy="4797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298408"/>
          </a:xfrm>
        </p:spPr>
        <p:txBody>
          <a:bodyPr>
            <a:normAutofit/>
          </a:bodyPr>
          <a:lstStyle/>
          <a:p>
            <a:pPr algn="ctr"/>
            <a:r>
              <a:rPr lang="ru-RU" sz="3200" dirty="0" err="1" smtClean="0"/>
              <a:t>Арт-терапия</a:t>
            </a:r>
            <a:r>
              <a:rPr lang="ru-RU" sz="3200" dirty="0" smtClean="0"/>
              <a:t> ( музыкотерапия, </a:t>
            </a:r>
            <a:r>
              <a:rPr lang="ru-RU" sz="3200" dirty="0" err="1" smtClean="0"/>
              <a:t>игротерапия</a:t>
            </a:r>
            <a:r>
              <a:rPr lang="ru-RU" sz="3200" dirty="0" smtClean="0"/>
              <a:t> ,  </a:t>
            </a:r>
            <a:r>
              <a:rPr lang="ru-RU" sz="3200" dirty="0" err="1" smtClean="0"/>
              <a:t>изотерапия</a:t>
            </a:r>
            <a:r>
              <a:rPr lang="ru-RU" sz="3200" dirty="0" smtClean="0"/>
              <a:t> , </a:t>
            </a:r>
            <a:r>
              <a:rPr lang="ru-RU" sz="3200" dirty="0" err="1" smtClean="0"/>
              <a:t>пескотерапия</a:t>
            </a:r>
            <a:r>
              <a:rPr lang="ru-RU" sz="3200" dirty="0" smtClean="0"/>
              <a:t>, </a:t>
            </a:r>
            <a:r>
              <a:rPr lang="ru-RU" sz="3200" dirty="0" err="1" smtClean="0"/>
              <a:t>аква-терапия</a:t>
            </a:r>
            <a:r>
              <a:rPr lang="ru-RU" sz="3200" dirty="0" smtClean="0"/>
              <a:t> и т.п.</a:t>
            </a:r>
            <a:endParaRPr lang="ru-RU" sz="3200" dirty="0"/>
          </a:p>
        </p:txBody>
      </p:sp>
      <p:pic>
        <p:nvPicPr>
          <p:cNvPr id="3074" name="Picture 2" descr="C:\Users\User\Desktop\кц фото\апрель\Collage_20230419_1239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824"/>
            <a:ext cx="4644008" cy="5013176"/>
          </a:xfrm>
          <a:prstGeom prst="rect">
            <a:avLst/>
          </a:prstGeom>
          <a:noFill/>
        </p:spPr>
      </p:pic>
      <p:pic>
        <p:nvPicPr>
          <p:cNvPr id="3075" name="Picture 3" descr="C:\Users\User\Downloads\фотки кц\Collage_20230419_1244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3" y="1844825"/>
            <a:ext cx="4644008" cy="5013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User\Downloads\фотки кц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4008" cy="6858000"/>
          </a:xfrm>
          <a:prstGeom prst="rect">
            <a:avLst/>
          </a:prstGeom>
          <a:noFill/>
        </p:spPr>
      </p:pic>
      <p:pic>
        <p:nvPicPr>
          <p:cNvPr id="4099" name="Picture 3" descr="C:\Users\User\Downloads\фотки кц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2872" y="0"/>
            <a:ext cx="458112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User\Downloads\кц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3524" b="-1004"/>
          <a:stretch>
            <a:fillRect/>
          </a:stretch>
        </p:blipFill>
        <p:spPr bwMode="auto">
          <a:xfrm>
            <a:off x="0" y="0"/>
            <a:ext cx="3995936" cy="6858000"/>
          </a:xfrm>
          <a:prstGeom prst="rect">
            <a:avLst/>
          </a:prstGeom>
          <a:noFill/>
        </p:spPr>
      </p:pic>
      <p:pic>
        <p:nvPicPr>
          <p:cNvPr id="3074" name="Picture 2" descr="C:\Users\User\Desktop\кц фото\Collage_20240205_1104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User\Downloads\фотки кц\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372200" cy="3933055"/>
          </a:xfrm>
          <a:prstGeom prst="rect">
            <a:avLst/>
          </a:prstGeom>
          <a:noFill/>
        </p:spPr>
      </p:pic>
      <p:pic>
        <p:nvPicPr>
          <p:cNvPr id="5" name="Рисунок 4" descr="C:\Users\User\Desktop\кц фото\апрель\Collage_20230419_124325.jpg"/>
          <p:cNvPicPr/>
          <p:nvPr/>
        </p:nvPicPr>
        <p:blipFill>
          <a:blip r:embed="rId3" cstate="print"/>
          <a:srcRect r="-27" b="49264"/>
          <a:stretch>
            <a:fillRect/>
          </a:stretch>
        </p:blipFill>
        <p:spPr bwMode="auto">
          <a:xfrm>
            <a:off x="0" y="3844456"/>
            <a:ext cx="6444208" cy="3013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кц фото\апрель\Collage_20230419_124325.jpg"/>
          <p:cNvPicPr/>
          <p:nvPr/>
        </p:nvPicPr>
        <p:blipFill>
          <a:blip r:embed="rId4" cstate="print"/>
          <a:srcRect l="1152" t="49799" r="33243" b="16332"/>
          <a:stretch>
            <a:fillRect/>
          </a:stretch>
        </p:blipFill>
        <p:spPr bwMode="auto">
          <a:xfrm>
            <a:off x="5247861" y="0"/>
            <a:ext cx="3896139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кц фото\апрель\Collage_20230419_124446.jpg"/>
          <p:cNvPicPr/>
          <p:nvPr/>
        </p:nvPicPr>
        <p:blipFill>
          <a:blip r:embed="rId5" cstate="print"/>
          <a:srcRect l="50134" t="904" r="2929" b="49467"/>
          <a:stretch>
            <a:fillRect/>
          </a:stretch>
        </p:blipFill>
        <p:spPr bwMode="auto">
          <a:xfrm>
            <a:off x="6356239" y="2927644"/>
            <a:ext cx="2787761" cy="3930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User\Desktop\кц фото\IMG-3a934d0fe60c8c9ad102d84c465da201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2627784" cy="3503712"/>
          </a:xfrm>
          <a:prstGeom prst="rect">
            <a:avLst/>
          </a:prstGeom>
          <a:noFill/>
        </p:spPr>
      </p:pic>
      <p:pic>
        <p:nvPicPr>
          <p:cNvPr id="6148" name="Picture 4" descr="C:\Users\User\Desktop\кц фото\IMG-8f40c200118ab729b6e570222b6176f6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4218" y="3044957"/>
            <a:ext cx="2859782" cy="381304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228184" y="2708920"/>
            <a:ext cx="291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сказкотерапия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2627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Развитие мелкой моторики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149" name="Picture 5" descr="C:\Users\User\Desktop\кц фото\IMG-9c4f2c30b0f57a3a6fdb0c9467cde401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476672"/>
            <a:ext cx="3709688" cy="33123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699792" y="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пескотерапия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150" name="Picture 6" descr="C:\Users\User\Desktop\кц фото\IMG-a0672641bc715788765183ecb3924c48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0"/>
            <a:ext cx="2843808" cy="2736304"/>
          </a:xfrm>
          <a:prstGeom prst="rect">
            <a:avLst/>
          </a:prstGeom>
          <a:noFill/>
        </p:spPr>
      </p:pic>
      <p:pic>
        <p:nvPicPr>
          <p:cNvPr id="2050" name="Picture 2" descr="C:\Users\User\Desktop\кц фото\Collage_20240209_113816.jpg"/>
          <p:cNvPicPr>
            <a:picLocks noChangeAspect="1" noChangeArrowheads="1"/>
          </p:cNvPicPr>
          <p:nvPr/>
        </p:nvPicPr>
        <p:blipFill>
          <a:blip r:embed="rId6" cstate="print"/>
          <a:srcRect r="1130" b="50727"/>
          <a:stretch>
            <a:fillRect/>
          </a:stretch>
        </p:blipFill>
        <p:spPr bwMode="auto">
          <a:xfrm>
            <a:off x="0" y="3789040"/>
            <a:ext cx="6300192" cy="306896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331640" y="3789040"/>
            <a:ext cx="3744416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ИКТ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User\Downloads\песо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640" r="-1695" b="23521"/>
          <a:stretch>
            <a:fillRect/>
          </a:stretch>
        </p:blipFill>
        <p:spPr bwMode="auto">
          <a:xfrm>
            <a:off x="0" y="0"/>
            <a:ext cx="4139952" cy="3573016"/>
          </a:xfrm>
          <a:prstGeom prst="rect">
            <a:avLst/>
          </a:prstGeom>
          <a:noFill/>
        </p:spPr>
      </p:pic>
      <p:pic>
        <p:nvPicPr>
          <p:cNvPr id="12291" name="Picture 3" descr="C:\Users\User\Downloads\лиза афан.jpg"/>
          <p:cNvPicPr>
            <a:picLocks noChangeAspect="1" noChangeArrowheads="1"/>
          </p:cNvPicPr>
          <p:nvPr/>
        </p:nvPicPr>
        <p:blipFill>
          <a:blip r:embed="rId3" cstate="print"/>
          <a:srcRect l="44400" t="34250" r="1001" b="16800"/>
          <a:stretch>
            <a:fillRect/>
          </a:stretch>
        </p:blipFill>
        <p:spPr bwMode="auto">
          <a:xfrm>
            <a:off x="0" y="3501008"/>
            <a:ext cx="3995936" cy="3356992"/>
          </a:xfrm>
          <a:prstGeom prst="rect">
            <a:avLst/>
          </a:prstGeom>
          <a:noFill/>
        </p:spPr>
      </p:pic>
      <p:pic>
        <p:nvPicPr>
          <p:cNvPr id="12292" name="Picture 4" descr="C:\Users\User\Desktop\кц фото\Collage_20230303_1158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151</TotalTime>
  <Words>70</Words>
  <Application>Microsoft Office PowerPoint</Application>
  <PresentationFormat>Экран (4:3)</PresentationFormat>
  <Paragraphs>17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Поток</vt:lpstr>
      <vt:lpstr>     </vt:lpstr>
      <vt:lpstr>При проведении занятий использовались различные технологии и методы, такие как: АВА терапия и TEACCH (Тич)</vt:lpstr>
      <vt:lpstr>Визуальное расписание</vt:lpstr>
      <vt:lpstr>Арт-терапия ( музыкотерапия, игротерапия ,  изотерапия , пескотерапия, аква-терапия и т.п.</vt:lpstr>
      <vt:lpstr>Слайд 5</vt:lpstr>
      <vt:lpstr>Слайд 6</vt:lpstr>
      <vt:lpstr>Слайд 7</vt:lpstr>
      <vt:lpstr>Слайд 8</vt:lpstr>
      <vt:lpstr>Слайд 9</vt:lpstr>
      <vt:lpstr>СУ-ДЖОК ТЕРАПИЯ</vt:lpstr>
      <vt:lpstr>Слайд 11</vt:lpstr>
      <vt:lpstr>Слайд 12</vt:lpstr>
      <vt:lpstr> Учимся играя и развиваясь!</vt:lpstr>
      <vt:lpstr>Слайд 14</vt:lpstr>
      <vt:lpstr>Слайд 15</vt:lpstr>
      <vt:lpstr>Слайд 16</vt:lpstr>
      <vt:lpstr>Слайд 17</vt:lpstr>
      <vt:lpstr>РЕЗУЛЬТАТЫ ИТОГОВОЙ ДИАГНОСТИКИ  ОТ 0-3 БАЛЛОВ</vt:lpstr>
      <vt:lpstr>Слайд 19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</dc:title>
  <dc:creator>User</dc:creator>
  <cp:lastModifiedBy>User</cp:lastModifiedBy>
  <cp:revision>20</cp:revision>
  <dcterms:created xsi:type="dcterms:W3CDTF">2023-05-24T04:39:01Z</dcterms:created>
  <dcterms:modified xsi:type="dcterms:W3CDTF">2024-06-05T02:58:32Z</dcterms:modified>
</cp:coreProperties>
</file>